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6" autoAdjust="0"/>
    <p:restoredTop sz="86395"/>
  </p:normalViewPr>
  <p:slideViewPr>
    <p:cSldViewPr snapToGrid="0">
      <p:cViewPr varScale="1">
        <p:scale>
          <a:sx n="103" d="100"/>
          <a:sy n="103" d="100"/>
        </p:scale>
        <p:origin x="668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94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56a9cf7ec_2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ge56a9cf7ec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56a9cf7ec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e56a9cf7ec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56a9cf7ec_2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e56a9cf7ec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56a9cf7ec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e56a9cf7ec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56a9cf7e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e56a9cf7e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56a9cf7e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e56a9cf7e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56a9cf7e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ge56a9cf7e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e56a9cf7ec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e56a9cf7ec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-76200" y="2971800"/>
            <a:ext cx="9296400" cy="859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457200" y="3048000"/>
            <a:ext cx="8229600" cy="35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None/>
              <a:defRPr sz="2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457200" y="3477769"/>
            <a:ext cx="8229600" cy="255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088"/>
              <a:buNone/>
              <a:defRPr sz="1600"/>
            </a:lvl1pPr>
            <a:lvl2pPr marL="914400" lvl="1" indent="-228600" algn="l">
              <a:spcBef>
                <a:spcPts val="520"/>
              </a:spcBef>
              <a:spcAft>
                <a:spcPts val="0"/>
              </a:spcAft>
              <a:buSzPts val="1768"/>
              <a:buNone/>
              <a:defRPr/>
            </a:lvl2pPr>
            <a:lvl3pPr marL="1371600" lvl="2" indent="-228600" algn="ctr">
              <a:spcBef>
                <a:spcPts val="320"/>
              </a:spcBef>
              <a:spcAft>
                <a:spcPts val="0"/>
              </a:spcAft>
              <a:buSzPts val="1088"/>
              <a:buNone/>
              <a:defRPr sz="1600"/>
            </a:lvl3pPr>
            <a:lvl4pPr marL="1828800" lvl="3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14" descr="UMD_primary_mark_vertica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4200" y="5440172"/>
            <a:ext cx="2171700" cy="100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 descr="C:\Users\dtarr\Google Drive\#UMDSOCIAL 2017\Marketing Committee\UMDsocial_Mark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0" y="-175404"/>
            <a:ext cx="2514601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64" name="Google Shape;64;p15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6" name="Google Shape;66;p15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ntent" type="obj">
  <p:cSld name="OBJEC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80"/>
              </a:spcBef>
              <a:spcAft>
                <a:spcPts val="0"/>
              </a:spcAft>
              <a:buSzPts val="2312"/>
              <a:buNone/>
              <a:defRPr/>
            </a:lvl1pPr>
            <a:lvl2pPr marL="914400" lvl="1" indent="-228600" algn="l">
              <a:spcBef>
                <a:spcPts val="520"/>
              </a:spcBef>
              <a:spcAft>
                <a:spcPts val="0"/>
              </a:spcAft>
              <a:buSzPts val="1768"/>
              <a:buNone/>
              <a:defRPr/>
            </a:lvl2pPr>
            <a:lvl3pPr marL="1371600" lvl="2" indent="-228600" algn="l">
              <a:spcBef>
                <a:spcPts val="420"/>
              </a:spcBef>
              <a:spcAft>
                <a:spcPts val="0"/>
              </a:spcAft>
              <a:buSzPts val="1428"/>
              <a:buNone/>
              <a:defRPr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88"/>
              <a:buNone/>
              <a:defRPr/>
            </a:lvl4pPr>
            <a:lvl5pPr marL="2286000" lvl="4" indent="-228600" algn="l">
              <a:spcBef>
                <a:spcPts val="260"/>
              </a:spcBef>
              <a:spcAft>
                <a:spcPts val="0"/>
              </a:spcAft>
              <a:buSzPts val="884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1" name="Google Shape;71;p16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3" name="Google Shape;73;p16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1904"/>
              <a:buNone/>
              <a:defRPr sz="2800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1904"/>
              <a:buNone/>
              <a:defRPr sz="2800"/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2000"/>
            </a:lvl3pPr>
            <a:lvl4pPr marL="1828800" lvl="3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/>
            </a:lvl4pPr>
            <a:lvl5pPr marL="2286000" lvl="4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cxnSp>
        <p:nvCxnSpPr>
          <p:cNvPr id="79" name="Google Shape;79;p17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1" name="Google Shape;81;p17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3886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88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88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457200" y="2392362"/>
            <a:ext cx="3886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/>
            </a:lvl1pPr>
            <a:lvl2pPr marL="914400" lvl="1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2000"/>
            </a:lvl2pPr>
            <a:lvl3pPr marL="1371600" lvl="2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 sz="1800"/>
            </a:lvl3pPr>
            <a:lvl4pPr marL="1828800" lvl="3" indent="-297688" algn="l">
              <a:spcBef>
                <a:spcPts val="320"/>
              </a:spcBef>
              <a:spcAft>
                <a:spcPts val="0"/>
              </a:spcAft>
              <a:buSzPts val="1088"/>
              <a:buChar char="•"/>
              <a:defRPr sz="1600"/>
            </a:lvl4pPr>
            <a:lvl5pPr marL="2286000" lvl="4" indent="-297688" algn="l">
              <a:spcBef>
                <a:spcPts val="320"/>
              </a:spcBef>
              <a:spcAft>
                <a:spcPts val="0"/>
              </a:spcAft>
              <a:buSzPts val="1088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3"/>
          </p:nvPr>
        </p:nvSpPr>
        <p:spPr>
          <a:xfrm>
            <a:off x="4800600" y="1752600"/>
            <a:ext cx="38862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36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224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088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088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4"/>
          </p:nvPr>
        </p:nvSpPr>
        <p:spPr>
          <a:xfrm>
            <a:off x="4800600" y="2392362"/>
            <a:ext cx="38862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632"/>
              <a:buNone/>
              <a:defRPr sz="2400"/>
            </a:lvl1pPr>
            <a:lvl2pPr marL="914400" lvl="1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2000"/>
            </a:lvl2pPr>
            <a:lvl3pPr marL="1371600" lvl="2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 sz="1800"/>
            </a:lvl3pPr>
            <a:lvl4pPr marL="1828800" lvl="3" indent="-297688" algn="l">
              <a:spcBef>
                <a:spcPts val="320"/>
              </a:spcBef>
              <a:spcAft>
                <a:spcPts val="0"/>
              </a:spcAft>
              <a:buSzPts val="1088"/>
              <a:buChar char="•"/>
              <a:defRPr sz="1600"/>
            </a:lvl4pPr>
            <a:lvl5pPr marL="2286000" lvl="4" indent="-297688" algn="l">
              <a:spcBef>
                <a:spcPts val="320"/>
              </a:spcBef>
              <a:spcAft>
                <a:spcPts val="0"/>
              </a:spcAft>
              <a:buSzPts val="1088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cxnSp>
        <p:nvCxnSpPr>
          <p:cNvPr id="89" name="Google Shape;89;p18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" name="Google Shape;90;p18"/>
          <p:cNvCxnSpPr/>
          <p:nvPr/>
        </p:nvCxnSpPr>
        <p:spPr>
          <a:xfrm>
            <a:off x="4572000" y="1752600"/>
            <a:ext cx="0" cy="457200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2" name="Google Shape;92;p18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SzPts val="2176"/>
              <a:buNone/>
              <a:defRPr sz="3200"/>
            </a:lvl1pPr>
            <a:lvl2pPr marL="914400" lvl="1" indent="-349504" algn="l">
              <a:spcBef>
                <a:spcPts val="560"/>
              </a:spcBef>
              <a:spcAft>
                <a:spcPts val="0"/>
              </a:spcAft>
              <a:buSzPts val="1904"/>
              <a:buChar char="•"/>
              <a:defRPr sz="2800"/>
            </a:lvl2pPr>
            <a:lvl3pPr marL="1371600" lvl="2" indent="-332232" algn="l">
              <a:spcBef>
                <a:spcPts val="480"/>
              </a:spcBef>
              <a:spcAft>
                <a:spcPts val="0"/>
              </a:spcAft>
              <a:buSzPts val="1632"/>
              <a:buChar char="•"/>
              <a:defRPr sz="2400"/>
            </a:lvl3pPr>
            <a:lvl4pPr marL="1828800" lvl="3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2000"/>
            </a:lvl4pPr>
            <a:lvl5pPr marL="2286000" lvl="4" indent="-314960" algn="l">
              <a:spcBef>
                <a:spcPts val="400"/>
              </a:spcBef>
              <a:spcAft>
                <a:spcPts val="0"/>
              </a:spcAft>
              <a:buSzPts val="136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16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8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" name="Google Shape;99;p19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36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816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8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6" name="Google Shape;106;p20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7" name="Google Shape;10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">
  <p:cSld name="Conta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 descr="UMD_primary_mark_vertical_white_black_typ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9900" y="2971800"/>
            <a:ext cx="2343149" cy="108818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0" y="5257800"/>
            <a:ext cx="9144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260"/>
              </a:spcBef>
              <a:spcAft>
                <a:spcPts val="0"/>
              </a:spcAft>
              <a:buSzPts val="884"/>
              <a:buNone/>
              <a:defRPr sz="1300" b="1">
                <a:solidFill>
                  <a:schemeClr val="lt2"/>
                </a:solidFill>
              </a:defRPr>
            </a:lvl1pPr>
            <a:lvl2pPr marL="914400" lvl="1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2pPr>
            <a:lvl3pPr marL="1371600" lvl="2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3pPr>
            <a:lvl4pPr marL="1828800" lvl="3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Bulleted Content">
  <p:cSld name="Title with Bulleted Conten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80"/>
              </a:spcBef>
              <a:spcAft>
                <a:spcPts val="0"/>
              </a:spcAft>
              <a:buSzPts val="2312"/>
              <a:buNone/>
              <a:defRPr/>
            </a:lvl1pPr>
            <a:lvl2pPr marL="914400" lvl="1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2pPr>
            <a:lvl3pPr marL="1371600" lvl="2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3pPr>
            <a:lvl4pPr marL="1828800" lvl="3" indent="-306324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4" name="Google Shape;114;p22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6" name="Google Shape;116;p22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Numbered Content">
  <p:cSld name="Title with Numbered Content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680"/>
              </a:spcBef>
              <a:spcAft>
                <a:spcPts val="0"/>
              </a:spcAft>
              <a:buSzPts val="2312"/>
              <a:buFont typeface="Arial"/>
              <a:buNone/>
              <a:defRPr/>
            </a:lvl1pPr>
            <a:lvl2pPr marL="914400" lvl="1" indent="-340868" algn="l">
              <a:spcBef>
                <a:spcPts val="520"/>
              </a:spcBef>
              <a:spcAft>
                <a:spcPts val="0"/>
              </a:spcAft>
              <a:buSzPts val="1768"/>
              <a:buFont typeface="Arial"/>
              <a:buAutoNum type="arabicPeriod"/>
              <a:defRPr/>
            </a:lvl2pPr>
            <a:lvl3pPr marL="1371600" lvl="2" indent="-319278" algn="l">
              <a:spcBef>
                <a:spcPts val="420"/>
              </a:spcBef>
              <a:spcAft>
                <a:spcPts val="0"/>
              </a:spcAft>
              <a:buSzPts val="1428"/>
              <a:buFont typeface="Arial"/>
              <a:buAutoNum type="arabicPeriod"/>
              <a:defRPr/>
            </a:lvl3pPr>
            <a:lvl4pPr marL="1828800" lvl="3" indent="-297688" algn="l">
              <a:spcBef>
                <a:spcPts val="320"/>
              </a:spcBef>
              <a:spcAft>
                <a:spcPts val="0"/>
              </a:spcAft>
              <a:buSzPts val="1088"/>
              <a:buFont typeface="Arial"/>
              <a:buAutoNum type="arabicPeriod"/>
              <a:defRPr/>
            </a:lvl4pPr>
            <a:lvl5pPr marL="2286000" lvl="4" indent="-284733" algn="l">
              <a:spcBef>
                <a:spcPts val="260"/>
              </a:spcBef>
              <a:spcAft>
                <a:spcPts val="0"/>
              </a:spcAft>
              <a:buSzPts val="884"/>
              <a:buFont typeface="Arial"/>
              <a:buAutoNum type="arabicPeriod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2" name="Google Shape;122;p23"/>
          <p:cNvCxnSpPr/>
          <p:nvPr/>
        </p:nvCxnSpPr>
        <p:spPr>
          <a:xfrm>
            <a:off x="457200" y="14478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23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 amt="35000"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7" name="Google Shape;127;p24"/>
          <p:cNvCxnSpPr/>
          <p:nvPr/>
        </p:nvCxnSpPr>
        <p:spPr>
          <a:xfrm>
            <a:off x="457200" y="6248400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C7CC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8" name="Google Shape;1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495" y="6086658"/>
            <a:ext cx="1385613" cy="69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80"/>
              </a:spcBef>
              <a:spcAft>
                <a:spcPts val="0"/>
              </a:spcAft>
              <a:buClr>
                <a:schemeClr val="accent1"/>
              </a:buClr>
              <a:buSzPts val="2312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0868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9278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428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7688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4733" algn="l" rtl="0">
              <a:spcBef>
                <a:spcPts val="260"/>
              </a:spcBef>
              <a:spcAft>
                <a:spcPts val="0"/>
              </a:spcAft>
              <a:buClr>
                <a:schemeClr val="accent1"/>
              </a:buClr>
              <a:buSzPts val="884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B8C8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457200" y="3401573"/>
            <a:ext cx="8229600" cy="606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43"/>
              <a:buNone/>
            </a:pPr>
            <a:r>
              <a:rPr lang="en" sz="1300" b="1" dirty="0">
                <a:solidFill>
                  <a:srgbClr val="222222"/>
                </a:solidFill>
                <a:highlight>
                  <a:srgbClr val="FFFFFF"/>
                </a:highlight>
              </a:rPr>
              <a:t>Jules Laughlin (DOTS), Whitney </a:t>
            </a:r>
            <a:r>
              <a:rPr lang="en" sz="1300" b="1" dirty="0" err="1">
                <a:solidFill>
                  <a:srgbClr val="222222"/>
                </a:solidFill>
                <a:highlight>
                  <a:srgbClr val="FFFFFF"/>
                </a:highlight>
              </a:rPr>
              <a:t>Schepf</a:t>
            </a:r>
            <a:r>
              <a:rPr lang="en" sz="1300" b="1" dirty="0">
                <a:solidFill>
                  <a:srgbClr val="222222"/>
                </a:solidFill>
                <a:highlight>
                  <a:srgbClr val="FFFFFF"/>
                </a:highlight>
              </a:rPr>
              <a:t> (STAMP),</a:t>
            </a:r>
            <a:endParaRPr sz="1300" b="1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43"/>
              <a:buNone/>
            </a:pPr>
            <a:r>
              <a:rPr lang="en" sz="1300" b="1" dirty="0">
                <a:solidFill>
                  <a:srgbClr val="222222"/>
                </a:solidFill>
                <a:highlight>
                  <a:srgbClr val="FFFFFF"/>
                </a:highlight>
              </a:rPr>
              <a:t>&amp; Taylor Smyth (Intercollegiate Athletics)</a:t>
            </a:r>
            <a:endParaRPr sz="1300" b="1" dirty="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457200" y="3048000"/>
            <a:ext cx="8229600" cy="359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Arial"/>
              <a:buNone/>
            </a:pPr>
            <a:r>
              <a:rPr lang="en" sz="2340" dirty="0"/>
              <a:t>Bite-Sized Storytelling: Stories, Reels, and More</a:t>
            </a:r>
            <a:endParaRPr sz="234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</a:pPr>
            <a:r>
              <a:rPr lang="en" dirty="0"/>
              <a:t>Who We Are &amp; What We Do</a:t>
            </a:r>
            <a:endParaRPr dirty="0"/>
          </a:p>
        </p:txBody>
      </p:sp>
      <p:pic>
        <p:nvPicPr>
          <p:cNvPr id="144" name="Google Shape;144;p26" descr="Jules Laughlin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7655"/>
          <a:stretch/>
        </p:blipFill>
        <p:spPr>
          <a:xfrm>
            <a:off x="1008645" y="2234857"/>
            <a:ext cx="1427700" cy="177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61850" y="4316450"/>
            <a:ext cx="2721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JULES LAUGHLIN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Communications and Outreach Specialist, Department of Transportation Services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  <a:highlight>
                  <a:srgbClr val="FFFFFF"/>
                </a:highlight>
              </a:rPr>
              <a:t>@dots_umd</a:t>
            </a:r>
            <a:endParaRPr b="1">
              <a:solidFill>
                <a:schemeClr val="accent1"/>
              </a:solidFill>
              <a:highlight>
                <a:srgbClr val="FFFFFF"/>
              </a:highlight>
            </a:endParaRPr>
          </a:p>
        </p:txBody>
      </p:sp>
      <p:pic>
        <p:nvPicPr>
          <p:cNvPr id="140" name="Google Shape;140;p26" descr="Whitney Schepf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6400" y="2214650"/>
            <a:ext cx="1431198" cy="178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382050" y="4316450"/>
            <a:ext cx="2379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WHITNEY SCHEPF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Coordinator for Marketing &amp; Communications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STAMP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@thestampumd</a:t>
            </a:r>
            <a:endParaRPr b="1">
              <a:solidFill>
                <a:schemeClr val="accent1"/>
              </a:solidFill>
            </a:endParaRPr>
          </a:p>
        </p:txBody>
      </p:sp>
      <p:pic>
        <p:nvPicPr>
          <p:cNvPr id="145" name="Google Shape;145;p26" descr="Taylor Smyth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5800" y="2214650"/>
            <a:ext cx="1427700" cy="178459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396400" y="4316450"/>
            <a:ext cx="2050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</a:rPr>
              <a:t>TAYLOR SMYTH</a:t>
            </a:r>
            <a:endParaRPr b="1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FFFFF"/>
                </a:highlight>
              </a:rPr>
              <a:t>Associate Director of Communications, Intercollegiate Athletics</a:t>
            </a: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@umterps, @TerrapinHoops</a:t>
            </a:r>
            <a:endParaRPr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@MarylandMSoccer</a:t>
            </a:r>
            <a:endParaRPr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</a:pPr>
            <a:r>
              <a:rPr lang="en" dirty="0"/>
              <a:t>What is short format video?</a:t>
            </a:r>
            <a:endParaRPr dirty="0"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●"/>
            </a:pPr>
            <a:r>
              <a:rPr lang="en" dirty="0"/>
              <a:t>Video content generally no longer than 2 to 3 minutes, usually closer to 1 minute</a:t>
            </a:r>
            <a:br>
              <a:rPr lang="en" dirty="0"/>
            </a:br>
            <a:endParaRPr dirty="0"/>
          </a:p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●"/>
            </a:pPr>
            <a:r>
              <a:rPr lang="en" dirty="0"/>
              <a:t>Platforms like Instagram Stories, Reels and </a:t>
            </a:r>
            <a:r>
              <a:rPr lang="en" dirty="0" err="1"/>
              <a:t>TikTok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</a:pPr>
            <a:r>
              <a:rPr lang="en" dirty="0"/>
              <a:t>How DOTS uses short form video</a:t>
            </a:r>
            <a:endParaRPr dirty="0"/>
          </a:p>
        </p:txBody>
      </p:sp>
      <p:pic>
        <p:nvPicPr>
          <p:cNvPr id="158" name="Google Shape;158;p28" descr="Screenshot of an Instagram Q&amp;A story from the BikeUMD account. Question on the story is &quot;What questions do you have about biking or e-scooting on campus?&quot; with a student in the backgroun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091"/>
          <a:stretch/>
        </p:blipFill>
        <p:spPr>
          <a:xfrm>
            <a:off x="371544" y="1600200"/>
            <a:ext cx="2470400" cy="452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 descr="Screenshot of a TikTok from the @dots_umd account with the caption &quot;Hacks keep you rolling&quot; with a student in the background with a fist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2876" y="1600200"/>
            <a:ext cx="2253211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377000" y="1600200"/>
            <a:ext cx="34101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12"/>
              <a:buFont typeface="Arial"/>
              <a:buNone/>
            </a:pPr>
            <a:r>
              <a:rPr lang="en" dirty="0"/>
              <a:t>Instagram Q&amp;As</a:t>
            </a:r>
            <a:endParaRPr dirty="0"/>
          </a:p>
          <a:p>
            <a:pPr marL="457200" lvl="0" indent="-310387" algn="l" rtl="0">
              <a:spcBef>
                <a:spcPts val="0"/>
              </a:spcBef>
              <a:spcAft>
                <a:spcPts val="0"/>
              </a:spcAft>
              <a:buSzPts val="2312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12"/>
              <a:buFont typeface="Arial"/>
              <a:buNone/>
            </a:pPr>
            <a:r>
              <a:rPr lang="en" dirty="0" err="1"/>
              <a:t>BikeUMD</a:t>
            </a:r>
            <a:r>
              <a:rPr lang="en" dirty="0"/>
              <a:t> </a:t>
            </a:r>
            <a:r>
              <a:rPr lang="en" dirty="0" err="1"/>
              <a:t>TikToks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12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312"/>
              <a:buFont typeface="Arial"/>
              <a:buNone/>
            </a:pPr>
            <a:r>
              <a:rPr lang="en" dirty="0"/>
              <a:t>Informational shorts with Adobe Spark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</a:pPr>
            <a:r>
              <a:rPr lang="en" dirty="0"/>
              <a:t>How STAMP uses short form video</a:t>
            </a:r>
            <a:endParaRPr dirty="0"/>
          </a:p>
        </p:txBody>
      </p:sp>
      <p:pic>
        <p:nvPicPr>
          <p:cNvPr id="165" name="Google Shape;165;p29" descr="Animated GIF of someone working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70050"/>
            <a:ext cx="3425417" cy="192676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17625" y="1703000"/>
            <a:ext cx="561300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2"/>
                </a:solidFill>
              </a:rPr>
              <a:t>1.</a:t>
            </a:r>
            <a:endParaRPr sz="1700" b="1" dirty="0">
              <a:solidFill>
                <a:schemeClr val="lt2"/>
              </a:solidFill>
            </a:endParaRPr>
          </a:p>
        </p:txBody>
      </p:sp>
      <p:sp>
        <p:nvSpPr>
          <p:cNvPr id="168" name="Google Shape;168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17625" y="1704950"/>
            <a:ext cx="427200" cy="42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700" b="1" dirty="0">
                <a:solidFill>
                  <a:schemeClr val="lt2"/>
                </a:solidFill>
              </a:rPr>
              <a:t>1.</a:t>
            </a:r>
            <a:endParaRPr sz="1700" dirty="0">
              <a:solidFill>
                <a:schemeClr val="accent1"/>
              </a:solidFill>
            </a:endParaRPr>
          </a:p>
        </p:txBody>
      </p:sp>
      <p:pic>
        <p:nvPicPr>
          <p:cNvPr id="167" name="Google Shape;167;p29" descr="Student photographed from the @umdstudioa handle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376" y="3656375"/>
            <a:ext cx="1286327" cy="229357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68825" y="5601675"/>
            <a:ext cx="561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2"/>
                </a:solidFill>
              </a:rPr>
              <a:t>2.</a:t>
            </a:r>
            <a:endParaRPr sz="1700" b="1" dirty="0">
              <a:solidFill>
                <a:schemeClr val="lt2"/>
              </a:solidFill>
            </a:endParaRPr>
          </a:p>
        </p:txBody>
      </p:sp>
      <p:sp>
        <p:nvSpPr>
          <p:cNvPr id="170" name="Google Shape;170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33512" y="5620581"/>
            <a:ext cx="427200" cy="42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1700" b="1" dirty="0">
                <a:solidFill>
                  <a:schemeClr val="lt2"/>
                </a:solidFill>
              </a:rPr>
              <a:t>2.</a:t>
            </a:r>
            <a:endParaRPr sz="1700" dirty="0">
              <a:solidFill>
                <a:schemeClr val="accent1"/>
              </a:solidFill>
            </a:endParaRPr>
          </a:p>
        </p:txBody>
      </p:sp>
      <p:pic>
        <p:nvPicPr>
          <p:cNvPr id="173" name="Google Shape;173;p29" descr="Student in the background of an Instagram story with the caption &quot;Meet MaryPIRG&quot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6468" y="3649225"/>
            <a:ext cx="1277302" cy="229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 descr="Student in the background of an Instagram story with the caption &quot;Meet @marylandquidditch&quot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9955" y="3649225"/>
            <a:ext cx="1277881" cy="229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 descr="Instagram reel screenshot from the Stamp UMD account with the caption &quot;Best spots on campus to take graduation pics&quot; with a student in the background of the Memorial Chapel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8675" y="1570050"/>
            <a:ext cx="2292177" cy="403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 descr="3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5688084" y="5341150"/>
            <a:ext cx="427200" cy="427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176" name="Google Shape;176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688084" y="5337837"/>
            <a:ext cx="561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chemeClr val="lt2"/>
                </a:solidFill>
              </a:rPr>
              <a:t>3.</a:t>
            </a:r>
            <a:endParaRPr sz="1700" b="1" dirty="0">
              <a:solidFill>
                <a:schemeClr val="lt2"/>
              </a:solidFill>
            </a:endParaRPr>
          </a:p>
        </p:txBody>
      </p:sp>
      <p:sp>
        <p:nvSpPr>
          <p:cNvPr id="166" name="Google Shape;166;p2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47475" y="1600200"/>
            <a:ext cx="26394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54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2"/>
              <a:buAutoNum type="arabicPeriod"/>
            </a:pPr>
            <a:r>
              <a:rPr lang="en" dirty="0"/>
              <a:t>Instagram posts</a:t>
            </a:r>
            <a:endParaRPr dirty="0"/>
          </a:p>
          <a:p>
            <a:pPr marL="457200" lvl="0" indent="-3754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2"/>
              <a:buAutoNum type="arabicPeriod"/>
            </a:pPr>
            <a:r>
              <a:rPr lang="en" dirty="0"/>
              <a:t>Instagram Stories</a:t>
            </a:r>
            <a:endParaRPr dirty="0"/>
          </a:p>
          <a:p>
            <a:pPr marL="457200" lvl="0" indent="-3754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12"/>
              <a:buAutoNum type="arabicPeriod"/>
            </a:pPr>
            <a:r>
              <a:rPr lang="en" dirty="0"/>
              <a:t>Instagram Reels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</a:pPr>
            <a:r>
              <a:rPr lang="en" dirty="0"/>
              <a:t>How Athletics uses short form video</a:t>
            </a:r>
            <a:endParaRPr dirty="0"/>
          </a:p>
        </p:txBody>
      </p:sp>
      <p:pic>
        <p:nvPicPr>
          <p:cNvPr id="184" name="Google Shape;184;p30" descr="A screenshot from the UMD Athletics account with a student athlete tagged with the caption, &quot;Let's Roll&quot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075" y="1509874"/>
            <a:ext cx="1649926" cy="357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 descr="Maryland athletics Instagram story highlight of the virtual olympics day at Maryland with a few student athletes tagge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8198" y="1509875"/>
            <a:ext cx="1649926" cy="357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 descr="A screenshot from the Maryland Basketball Twitter account with the caption, &quot;We Built Man&quot; (in all caps) and &quot;Talk to em Darryl&quot;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58325" y="3816075"/>
            <a:ext cx="2143124" cy="23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52600" y="1509875"/>
            <a:ext cx="39342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-"/>
            </a:pPr>
            <a:r>
              <a:rPr lang="en" dirty="0"/>
              <a:t>Access</a:t>
            </a:r>
            <a:endParaRPr dirty="0"/>
          </a:p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-"/>
            </a:pPr>
            <a:r>
              <a:rPr lang="en" dirty="0"/>
              <a:t>Personality</a:t>
            </a:r>
            <a:endParaRPr dirty="0"/>
          </a:p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-"/>
            </a:pPr>
            <a:r>
              <a:rPr lang="en" dirty="0"/>
              <a:t>Values</a:t>
            </a:r>
            <a:endParaRPr dirty="0"/>
          </a:p>
          <a:p>
            <a:pPr marL="457200" lvl="0" indent="-375412" algn="l" rtl="0">
              <a:spcBef>
                <a:spcPts val="0"/>
              </a:spcBef>
              <a:spcAft>
                <a:spcPts val="0"/>
              </a:spcAft>
              <a:buSzPts val="2312"/>
              <a:buChar char="-"/>
            </a:pPr>
            <a:r>
              <a:rPr lang="en" dirty="0"/>
              <a:t>(Everywhere)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 idx="4294967295"/>
          </p:nvPr>
        </p:nvSpPr>
        <p:spPr>
          <a:xfrm>
            <a:off x="1295325" y="2721000"/>
            <a:ext cx="6711600" cy="708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91425" rIns="91425" bIns="9142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Q&amp;A Time!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0013-C6AD-42A7-9BC1-9C3A67D005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-1143000"/>
            <a:ext cx="8229600" cy="11430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/>
              <a:t>End Slide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UMD Colors 1">
      <a:dk1>
        <a:srgbClr val="2A2F30"/>
      </a:dk1>
      <a:lt1>
        <a:srgbClr val="F4F1F1"/>
      </a:lt1>
      <a:dk2>
        <a:srgbClr val="2A2F30"/>
      </a:dk2>
      <a:lt2>
        <a:srgbClr val="FFFFFE"/>
      </a:lt2>
      <a:accent1>
        <a:srgbClr val="C30A29"/>
      </a:accent1>
      <a:accent2>
        <a:srgbClr val="F9C51A"/>
      </a:accent2>
      <a:accent3>
        <a:srgbClr val="E68320"/>
      </a:accent3>
      <a:accent4>
        <a:srgbClr val="4070FF"/>
      </a:accent4>
      <a:accent5>
        <a:srgbClr val="60E653"/>
      </a:accent5>
      <a:accent6>
        <a:srgbClr val="2DE6C6"/>
      </a:accent6>
      <a:hlink>
        <a:srgbClr val="C30A29"/>
      </a:hlink>
      <a:folHlink>
        <a:srgbClr val="6F75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spcFirstLastPara="1" wrap="square" lIns="91425" tIns="91425" rIns="91425" bIns="91425" anchor="t" anchorCtr="0">
        <a:spAutoFit/>
      </a:bodyPr>
      <a:lstStyle>
        <a:defPPr marL="0" indent="0" algn="ctr" rtl="0">
          <a:spcBef>
            <a:spcPts val="0"/>
          </a:spcBef>
          <a:spcAft>
            <a:spcPts val="0"/>
          </a:spcAft>
          <a:buNone/>
          <a:defRPr sz="3400" b="1" dirty="0">
            <a:solidFill>
              <a:schemeClr val="accent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163</Words>
  <Application>Microsoft Office PowerPoint</Application>
  <PresentationFormat>On-screen Show (4:3)</PresentationFormat>
  <Paragraphs>43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Simple Light</vt:lpstr>
      <vt:lpstr>Office Theme</vt:lpstr>
      <vt:lpstr>Bite-Sized Storytelling: Stories, Reels, and More</vt:lpstr>
      <vt:lpstr>Who We Are &amp; What We Do</vt:lpstr>
      <vt:lpstr>What is short format video?</vt:lpstr>
      <vt:lpstr>How DOTS uses short form video</vt:lpstr>
      <vt:lpstr>How STAMP uses short form video</vt:lpstr>
      <vt:lpstr>How Athletics uses short form video</vt:lpstr>
      <vt:lpstr>Q&amp;A Time!</vt:lpstr>
      <vt:lpstr>End Slide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Bite-Sized Storytelling</dc:title>
  <dc:subject>Stories, Reels, and More</dc:subject>
  <dc:creator>University of Maryland</dc:creator>
  <cp:keywords>umd social media, umd social media conference, social media, university, instagram, umd instagram, umd instagram stories</cp:keywords>
  <dc:description/>
  <cp:lastModifiedBy>Auromita Nagchaudhuri</cp:lastModifiedBy>
  <cp:revision>15</cp:revision>
  <dcterms:modified xsi:type="dcterms:W3CDTF">2021-08-18T17:18:29Z</dcterms:modified>
  <cp:category/>
</cp:coreProperties>
</file>